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5"/>
  </p:notesMasterIdLst>
  <p:handoutMasterIdLst>
    <p:handoutMasterId r:id="rId26"/>
  </p:handoutMasterIdLst>
  <p:sldIdLst>
    <p:sldId id="278" r:id="rId2"/>
    <p:sldId id="256" r:id="rId3"/>
    <p:sldId id="258" r:id="rId4"/>
    <p:sldId id="282" r:id="rId5"/>
    <p:sldId id="283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9" r:id="rId16"/>
    <p:sldId id="269" r:id="rId17"/>
    <p:sldId id="270" r:id="rId18"/>
    <p:sldId id="272" r:id="rId19"/>
    <p:sldId id="273" r:id="rId20"/>
    <p:sldId id="274" r:id="rId21"/>
    <p:sldId id="260" r:id="rId22"/>
    <p:sldId id="280" r:id="rId23"/>
    <p:sldId id="281" r:id="rId24"/>
  </p:sldIdLst>
  <p:sldSz cx="12192000" cy="6858000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FC9B"/>
    <a:srgbClr val="FC5D42"/>
    <a:srgbClr val="BCFC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0" autoAdjust="0"/>
    <p:restoredTop sz="82004" autoAdjust="0"/>
  </p:normalViewPr>
  <p:slideViewPr>
    <p:cSldViewPr snapToGrid="0">
      <p:cViewPr varScale="1">
        <p:scale>
          <a:sx n="66" d="100"/>
          <a:sy n="66" d="100"/>
        </p:scale>
        <p:origin x="7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2AF85E-1752-4FA9-9E5C-2B3F2CCD68D6}" type="datetimeFigureOut">
              <a:rPr lang="en-AU" smtClean="0"/>
              <a:t>7/06/2019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860A5-A296-42ED-87DA-BC629A5AB16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895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F56A9-388B-49DB-B7E8-5491FC7B2B94}" type="datetimeFigureOut">
              <a:rPr lang="en-AU" smtClean="0"/>
              <a:t>7/06/2019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A5FB4-AE1F-41D5-A6F0-20662360EB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895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Friday smog in new </a:t>
            </a:r>
            <a:r>
              <a:rPr lang="en-AU" dirty="0" err="1"/>
              <a:t>delhi</a:t>
            </a:r>
            <a:r>
              <a:rPr lang="en-AU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A5FB4-AE1F-41D5-A6F0-20662360EB04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1474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Paris agreement-2015</a:t>
            </a:r>
          </a:p>
          <a:p>
            <a:r>
              <a:rPr lang="en-AU" dirty="0"/>
              <a:t>What else can we do? </a:t>
            </a:r>
          </a:p>
          <a:p>
            <a:r>
              <a:rPr lang="en-AU" dirty="0"/>
              <a:t>*show spoken word video*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A5FB4-AE1F-41D5-A6F0-20662360EB04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2678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Koala after logging in south Australia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A5FB4-AE1F-41D5-A6F0-20662360EB04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3904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Oil spill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A5FB4-AE1F-41D5-A6F0-20662360EB04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8485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Oil field in California since 1899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A5FB4-AE1F-41D5-A6F0-20662360EB04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3217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Trash gyres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A5FB4-AE1F-41D5-A6F0-20662360EB04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9213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Carbon dioxide, methane, nitrous oxide</a:t>
            </a:r>
          </a:p>
          <a:p>
            <a:r>
              <a:rPr lang="en-AU" dirty="0"/>
              <a:t>Co2: deforestation, burning fossil fuels (oil, gas) </a:t>
            </a:r>
          </a:p>
          <a:p>
            <a:r>
              <a:rPr lang="en-AU" dirty="0"/>
              <a:t>Methane: natural gas and livestock </a:t>
            </a:r>
          </a:p>
          <a:p>
            <a:r>
              <a:rPr lang="en-AU" dirty="0"/>
              <a:t>Nitrous oxide: agriculture, fossil fuels, waste water management, industry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A5FB4-AE1F-41D5-A6F0-20662360EB04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4656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http://ecologicalfootprint.com/ calculate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A5FB4-AE1F-41D5-A6F0-20662360EB04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9789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Glacier retreat/ ice caps melting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A5FB4-AE1F-41D5-A6F0-20662360EB04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8731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USA EPA (global)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A5FB4-AE1F-41D5-A6F0-20662360EB04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3636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77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3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4BD456-3BE2-4E24-B884-7A2341FCFBE8}" type="datetimeFigureOut">
              <a:rPr lang="en-AU" smtClean="0"/>
              <a:t>7/06/2019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1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416216"/>
            <a:ext cx="407988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30827261-E842-41BB-BD59-7415CD8E7B28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643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1600" y="640080"/>
            <a:ext cx="6248398" cy="558414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D456-3BE2-4E24-B884-7A2341FCFBE8}" type="datetimeFigureOut">
              <a:rPr lang="en-AU" smtClean="0"/>
              <a:t>7/06/2019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7261-E842-41BB-BD59-7415CD8E7B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3807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0765" y="642931"/>
            <a:ext cx="2446670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42932"/>
            <a:ext cx="7070678" cy="46781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6187" y="5927131"/>
            <a:ext cx="3814856" cy="365125"/>
          </a:xfrm>
        </p:spPr>
        <p:txBody>
          <a:bodyPr/>
          <a:lstStyle/>
          <a:p>
            <a:fld id="{B44BD456-3BE2-4E24-B884-7A2341FCFBE8}" type="datetimeFigureOut">
              <a:rPr lang="en-AU" smtClean="0"/>
              <a:t>7/06/2019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6187" y="6315949"/>
            <a:ext cx="3814856" cy="365125"/>
          </a:xfr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5607592"/>
            <a:ext cx="407988" cy="365125"/>
          </a:xfrm>
        </p:spPr>
        <p:txBody>
          <a:bodyPr/>
          <a:lstStyle/>
          <a:p>
            <a:fld id="{30827261-E842-41BB-BD59-7415CD8E7B28}" type="slidenum">
              <a:rPr lang="en-AU" smtClean="0"/>
              <a:t>‹#›</a:t>
            </a:fld>
            <a:endParaRPr lang="en-AU"/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0" y="6199730"/>
            <a:ext cx="10260011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0726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D456-3BE2-4E24-B884-7A2341FCFBE8}" type="datetimeFigureOut">
              <a:rPr lang="en-AU" smtClean="0"/>
              <a:t>7/06/2019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7261-E842-41BB-BD59-7415CD8E7B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735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77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B44BD456-3BE2-4E24-B884-7A2341FCFBE8}" type="datetimeFigureOut">
              <a:rPr lang="en-AU" smtClean="0"/>
              <a:t>7/06/2019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0827261-E842-41BB-BD59-7415CD8E7B28}" type="slidenum">
              <a:rPr lang="en-AU" smtClean="0"/>
              <a:t>‹#›</a:t>
            </a:fld>
            <a:endParaRPr lang="en-AU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1169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D456-3BE2-4E24-B884-7A2341FCFBE8}" type="datetimeFigureOut">
              <a:rPr lang="en-AU" smtClean="0"/>
              <a:t>7/06/2019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7261-E842-41BB-BD59-7415CD8E7B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1029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D456-3BE2-4E24-B884-7A2341FCFBE8}" type="datetimeFigureOut">
              <a:rPr lang="en-AU" smtClean="0"/>
              <a:t>7/06/2019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7261-E842-41BB-BD59-7415CD8E7B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0614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D456-3BE2-4E24-B884-7A2341FCFBE8}" type="datetimeFigureOut">
              <a:rPr lang="en-AU" smtClean="0"/>
              <a:t>7/06/2019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7261-E842-41BB-BD59-7415CD8E7B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89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D456-3BE2-4E24-B884-7A2341FCFBE8}" type="datetimeFigureOut">
              <a:rPr lang="en-AU" smtClean="0"/>
              <a:t>7/06/2019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7261-E842-41BB-BD59-7415CD8E7B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4287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D456-3BE2-4E24-B884-7A2341FCFBE8}" type="datetimeFigureOut">
              <a:rPr lang="en-AU" smtClean="0"/>
              <a:t>7/06/2019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7261-E842-41BB-BD59-7415CD8E7B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9625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1"/>
            <a:ext cx="3840480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7800" y="0"/>
            <a:ext cx="6172200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952" y="2621512"/>
            <a:ext cx="3840480" cy="3236976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D456-3BE2-4E24-B884-7A2341FCFBE8}" type="datetimeFigureOut">
              <a:rPr lang="en-AU" smtClean="0"/>
              <a:t>7/06/2019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7261-E842-41BB-BD59-7415CD8E7B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2541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44BD456-3BE2-4E24-B884-7A2341FCFBE8}" type="datetimeFigureOut">
              <a:rPr lang="en-AU" smtClean="0"/>
              <a:t>7/06/2019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30827261-E842-41BB-BD59-7415CD8E7B28}" type="slidenum">
              <a:rPr lang="en-AU" smtClean="0"/>
              <a:t>‹#›</a:t>
            </a:fld>
            <a:endParaRPr lang="en-AU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61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080D59-1BFB-474C-8069-6BD9C4E50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14" y="0"/>
            <a:ext cx="10297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56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DC168B-98A1-4727-BC82-2415037EF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889" y="0"/>
            <a:ext cx="91578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98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60A305-9B2D-4FE0-8C48-1755CD878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483" y="-20234"/>
            <a:ext cx="9715643" cy="687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46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6E0822-B187-4F21-9333-A5EB4C6F3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379" y="0"/>
            <a:ext cx="10405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90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805F72-424E-47B3-85FF-CF68D95EF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847" y="0"/>
            <a:ext cx="1031630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447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EE4B08-FA40-4DCA-A780-E8EB6C6D2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332198" cy="4875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5466CE-844D-43AE-BC5E-A0611EA0F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873" y="3981157"/>
            <a:ext cx="4968127" cy="287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81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971739-BCE8-4DCA-8B24-D1FCD9186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11" y="157090"/>
            <a:ext cx="11375001" cy="670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02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E51ACA-B4AD-4211-A92A-3FD1BBB41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597" y="105698"/>
            <a:ext cx="8670116" cy="57072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DBE5D8-0B6E-4D5C-BC3D-5CF6DEB2EB12}"/>
              </a:ext>
            </a:extLst>
          </p:cNvPr>
          <p:cNvSpPr txBox="1"/>
          <p:nvPr/>
        </p:nvSpPr>
        <p:spPr>
          <a:xfrm>
            <a:off x="202547" y="5812971"/>
            <a:ext cx="11838215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5400" dirty="0"/>
              <a:t>http://ecologicalfootprint.com/ calculate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49337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DD8AC8-D6CC-417A-94A8-1EB4A39B7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"/>
            <a:ext cx="12250617" cy="626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67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8AC1AF0A-25F0-4BBE-9692-408C26CAE8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3999" y="0"/>
            <a:ext cx="9801665" cy="762000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solidFill>
                  <a:schemeClr val="accent2">
                    <a:lumMod val="75000"/>
                  </a:schemeClr>
                </a:solidFill>
              </a:rPr>
              <a:t>Snow cover and Arctic sea ice are decreasing</a:t>
            </a:r>
          </a:p>
        </p:txBody>
      </p:sp>
      <p:pic>
        <p:nvPicPr>
          <p:cNvPr id="142339" name="Picture 3" descr="Fig4-02-hr">
            <a:extLst>
              <a:ext uri="{FF2B5EF4-FFF2-40B4-BE49-F238E27FC236}">
                <a16:creationId xmlns:a16="http://schemas.microsoft.com/office/drawing/2014/main" id="{8EAF11B3-8CAF-4FFA-9A36-8A9AA8E2E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lum bright="-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11683"/>
            <a:ext cx="5334000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0" name="Text Box 4">
            <a:extLst>
              <a:ext uri="{FF2B5EF4-FFF2-40B4-BE49-F238E27FC236}">
                <a16:creationId xmlns:a16="http://schemas.microsoft.com/office/drawing/2014/main" id="{C7A6EE1B-6AF4-4D60-8217-553FBEC0F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4019" y="1133621"/>
            <a:ext cx="4338711" cy="175432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/>
              <a:t>Spring snow cover</a:t>
            </a:r>
          </a:p>
          <a:p>
            <a:r>
              <a:rPr lang="en-US" altLang="en-US" sz="3600" b="1" dirty="0"/>
              <a:t>shows 5% stepwise drop during 1980s</a:t>
            </a:r>
          </a:p>
        </p:txBody>
      </p:sp>
      <p:pic>
        <p:nvPicPr>
          <p:cNvPr id="142341" name="Picture 5">
            <a:extLst>
              <a:ext uri="{FF2B5EF4-FFF2-40B4-BE49-F238E27FC236}">
                <a16:creationId xmlns:a16="http://schemas.microsoft.com/office/drawing/2014/main" id="{3801E6E0-BABE-4D9C-B78A-856097A60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lum brigh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48297"/>
            <a:ext cx="5181600" cy="269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342" name="Text Box 6">
            <a:extLst>
              <a:ext uri="{FF2B5EF4-FFF2-40B4-BE49-F238E27FC236}">
                <a16:creationId xmlns:a16="http://schemas.microsoft.com/office/drawing/2014/main" id="{1C8A2FC1-4C89-4B71-9924-3F7F9849D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4019" y="4048297"/>
            <a:ext cx="4671646" cy="255454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b="1" dirty="0"/>
              <a:t>Arctic sea ice </a:t>
            </a:r>
          </a:p>
          <a:p>
            <a:r>
              <a:rPr lang="en-US" altLang="en-US" sz="3200" b="1" dirty="0"/>
              <a:t>area decreased by 2.7% per decade</a:t>
            </a:r>
          </a:p>
          <a:p>
            <a:r>
              <a:rPr lang="en-US" altLang="en-US" sz="3200" b="1" dirty="0"/>
              <a:t>(Summer: </a:t>
            </a:r>
          </a:p>
          <a:p>
            <a:r>
              <a:rPr lang="en-US" altLang="en-US" sz="3200" b="1" dirty="0"/>
              <a:t>-7.4%/decade)</a:t>
            </a:r>
          </a:p>
        </p:txBody>
      </p:sp>
    </p:spTree>
    <p:extLst>
      <p:ext uri="{BB962C8B-B14F-4D97-AF65-F5344CB8AC3E}">
        <p14:creationId xmlns:p14="http://schemas.microsoft.com/office/powerpoint/2010/main" val="285390897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Picture 4" descr="Ocean_Heat_Content_1955-2005">
            <a:extLst>
              <a:ext uri="{FF2B5EF4-FFF2-40B4-BE49-F238E27FC236}">
                <a16:creationId xmlns:a16="http://schemas.microsoft.com/office/drawing/2014/main" id="{2AB36B87-596E-48CF-9D06-6CFC11FB9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920750"/>
            <a:ext cx="7239000" cy="50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1" name="Text Box 5">
            <a:extLst>
              <a:ext uri="{FF2B5EF4-FFF2-40B4-BE49-F238E27FC236}">
                <a16:creationId xmlns:a16="http://schemas.microsoft.com/office/drawing/2014/main" id="{A8700883-9CE3-4277-A088-85C07CA9F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4725" y="255588"/>
            <a:ext cx="69375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2800" b="1"/>
              <a:t>Rise in global ocean heat content 1955-2005</a:t>
            </a:r>
            <a:endParaRPr lang="en-US" altLang="en-US" sz="2800" b="1"/>
          </a:p>
        </p:txBody>
      </p:sp>
      <p:sp>
        <p:nvSpPr>
          <p:cNvPr id="111622" name="Text Box 6">
            <a:extLst>
              <a:ext uri="{FF2B5EF4-FFF2-40B4-BE49-F238E27FC236}">
                <a16:creationId xmlns:a16="http://schemas.microsoft.com/office/drawing/2014/main" id="{50E7B625-7B24-4875-BCDB-75DC84DB8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1325" y="6072188"/>
            <a:ext cx="46650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Some ups and downs, but clear overall increase</a:t>
            </a:r>
            <a:endParaRPr lang="en-US" altLang="en-US"/>
          </a:p>
        </p:txBody>
      </p:sp>
      <p:sp>
        <p:nvSpPr>
          <p:cNvPr id="111623" name="Text Box 7">
            <a:extLst>
              <a:ext uri="{FF2B5EF4-FFF2-40B4-BE49-F238E27FC236}">
                <a16:creationId xmlns:a16="http://schemas.microsoft.com/office/drawing/2014/main" id="{A6066034-005C-4C4C-B01D-747EDE066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3225" y="6526213"/>
            <a:ext cx="24670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Levitus et al., 2005, GRL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6588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2F4DA-6A82-4363-8F76-117A1C1C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8585174" cy="4268965"/>
          </a:xfrm>
        </p:spPr>
        <p:txBody>
          <a:bodyPr>
            <a:normAutofit/>
          </a:bodyPr>
          <a:lstStyle/>
          <a:p>
            <a:r>
              <a:rPr lang="en-AU" dirty="0"/>
              <a:t>Human impact on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247589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Picture 4">
            <a:extLst>
              <a:ext uri="{FF2B5EF4-FFF2-40B4-BE49-F238E27FC236}">
                <a16:creationId xmlns:a16="http://schemas.microsoft.com/office/drawing/2014/main" id="{C01B8F81-6257-4F32-9C62-A821E12FB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02" y="393897"/>
            <a:ext cx="8699842" cy="610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757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1732B6-8B53-4B33-8B6E-CF8A63674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268" y="109594"/>
            <a:ext cx="5978770" cy="658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92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E2C1B-257F-48A3-9E34-61F1CDA0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323"/>
            <a:ext cx="3833906" cy="4952492"/>
          </a:xfrm>
        </p:spPr>
        <p:txBody>
          <a:bodyPr/>
          <a:lstStyle/>
          <a:p>
            <a:r>
              <a:rPr lang="en-AU" dirty="0"/>
              <a:t>What is already being done?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227D6-85DE-49A2-B095-8C96756D6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sz="3200" dirty="0"/>
              <a:t>Currently reviewing climate change policy </a:t>
            </a:r>
          </a:p>
          <a:p>
            <a:r>
              <a:rPr lang="en-AU" sz="3200" dirty="0"/>
              <a:t>Paris Agreement commitments:</a:t>
            </a:r>
          </a:p>
          <a:p>
            <a:pPr lvl="1"/>
            <a:r>
              <a:rPr lang="en-AU" sz="3000" dirty="0"/>
              <a:t>Keep warming below 1.5°C above pre-industrial levels </a:t>
            </a:r>
          </a:p>
          <a:p>
            <a:r>
              <a:rPr lang="en-AU" sz="3200" dirty="0"/>
              <a:t>2030 target plan</a:t>
            </a:r>
          </a:p>
          <a:p>
            <a:pPr lvl="1"/>
            <a:r>
              <a:rPr lang="en-AU" sz="3000" dirty="0"/>
              <a:t>Reducing emissions by 26-28% below 2005 levels by 2030</a:t>
            </a:r>
          </a:p>
          <a:p>
            <a:pPr lvl="1"/>
            <a:r>
              <a:rPr lang="en-AU" sz="3000" dirty="0"/>
              <a:t>Improve energy productivity by 40%</a:t>
            </a:r>
          </a:p>
          <a:p>
            <a:pPr lvl="1"/>
            <a:r>
              <a:rPr lang="en-AU" sz="3000" dirty="0"/>
              <a:t>Expand and protect green places (GBR)</a:t>
            </a:r>
          </a:p>
        </p:txBody>
      </p:sp>
    </p:spTree>
    <p:extLst>
      <p:ext uri="{BB962C8B-B14F-4D97-AF65-F5344CB8AC3E}">
        <p14:creationId xmlns:p14="http://schemas.microsoft.com/office/powerpoint/2010/main" val="1809505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C43DB3-3D37-4AF0-8157-B983A72D89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628"/>
          <a:stretch/>
        </p:blipFill>
        <p:spPr>
          <a:xfrm>
            <a:off x="1403334" y="785191"/>
            <a:ext cx="4319726" cy="4979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ADC502-FB2D-4FB6-A5F7-D2554EC07C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372" b="28116"/>
          <a:stretch/>
        </p:blipFill>
        <p:spPr>
          <a:xfrm>
            <a:off x="6029127" y="144379"/>
            <a:ext cx="4203428" cy="701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53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941692-C7A9-455F-AFE8-02FA284E2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254878"/>
            <a:ext cx="3833906" cy="4952492"/>
          </a:xfrm>
        </p:spPr>
        <p:txBody>
          <a:bodyPr/>
          <a:lstStyle/>
          <a:p>
            <a:r>
              <a:rPr lang="en-AU" dirty="0"/>
              <a:t>Australia’s Stats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EFDE8C-0244-4489-9568-5D4415E14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1506" y="569066"/>
            <a:ext cx="8358094" cy="6136534"/>
          </a:xfrm>
        </p:spPr>
        <p:txBody>
          <a:bodyPr>
            <a:normAutofit lnSpcReduction="10000"/>
          </a:bodyPr>
          <a:lstStyle/>
          <a:p>
            <a:r>
              <a:rPr lang="en-AU" sz="2800" dirty="0"/>
              <a:t>Ranks among the worst for per capita carbon emissions, energy use per capita and electricity use per capita (45</a:t>
            </a:r>
            <a:r>
              <a:rPr lang="en-AU" sz="2800" baseline="30000" dirty="0"/>
              <a:t>th</a:t>
            </a:r>
            <a:r>
              <a:rPr lang="en-AU" sz="2800" dirty="0"/>
              <a:t> out of 50)  (IPCC)</a:t>
            </a:r>
          </a:p>
          <a:p>
            <a:r>
              <a:rPr lang="en-AU" sz="2800" dirty="0"/>
              <a:t>With 0.3% of the world’s population, Australia produces 1.8% of the world’s greenhouse gases (IPCC)</a:t>
            </a:r>
          </a:p>
          <a:p>
            <a:r>
              <a:rPr lang="en-AU" sz="2800" dirty="0"/>
              <a:t>Air pollution results in 3000 premature deaths in Australia each year (Australian Institute of Health and Welfare) </a:t>
            </a:r>
          </a:p>
          <a:p>
            <a:r>
              <a:rPr lang="en-AU" sz="2800" dirty="0"/>
              <a:t>21% of households drink bottled water</a:t>
            </a:r>
          </a:p>
          <a:p>
            <a:r>
              <a:rPr lang="en-AU" sz="2800" dirty="0"/>
              <a:t>Increased intensity and length of fire seasons across Australia since 1970 (BOM)</a:t>
            </a:r>
          </a:p>
          <a:p>
            <a:r>
              <a:rPr lang="en-AU" sz="2800" dirty="0"/>
              <a:t>Major user and exporter of coal 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24848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547" y="0"/>
            <a:ext cx="8864868" cy="775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23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887" y="0"/>
            <a:ext cx="4584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23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A199B2-0E1C-4CA7-B06A-39F638F3B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16"/>
            <a:ext cx="12192000" cy="68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20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70A80D-6A5D-4438-A1FE-B0076F27B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889" y="-1"/>
            <a:ext cx="9707879" cy="688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92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3768D3-3AA3-436B-9B80-4EDD611C0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109" y="77372"/>
            <a:ext cx="9087728" cy="681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93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482D5B-5B15-4049-A803-6356BCF15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42" y="0"/>
            <a:ext cx="11451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94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Headlines">
    <a:dk1>
      <a:sysClr val="windowText" lastClr="000000"/>
    </a:dk1>
    <a:lt1>
      <a:sysClr val="window" lastClr="FFFFFF"/>
    </a:lt1>
    <a:dk2>
      <a:srgbClr val="1D1A1D"/>
    </a:dk2>
    <a:lt2>
      <a:srgbClr val="F5F5F5"/>
    </a:lt2>
    <a:accent1>
      <a:srgbClr val="439EB7"/>
    </a:accent1>
    <a:accent2>
      <a:srgbClr val="E28B55"/>
    </a:accent2>
    <a:accent3>
      <a:srgbClr val="DCB64D"/>
    </a:accent3>
    <a:accent4>
      <a:srgbClr val="4CA198"/>
    </a:accent4>
    <a:accent5>
      <a:srgbClr val="835B82"/>
    </a:accent5>
    <a:accent6>
      <a:srgbClr val="645135"/>
    </a:accent6>
    <a:hlink>
      <a:srgbClr val="439EB7"/>
    </a:hlink>
    <a:folHlink>
      <a:srgbClr val="835B82"/>
    </a:folHlink>
  </a:clrScheme>
</a:themeOverride>
</file>

<file path=ppt/theme/themeOverride2.xml><?xml version="1.0" encoding="utf-8"?>
<a:themeOverride xmlns:a="http://schemas.openxmlformats.org/drawingml/2006/main">
  <a:clrScheme name="Headlines">
    <a:dk1>
      <a:sysClr val="windowText" lastClr="000000"/>
    </a:dk1>
    <a:lt1>
      <a:sysClr val="window" lastClr="FFFFFF"/>
    </a:lt1>
    <a:dk2>
      <a:srgbClr val="1D1A1D"/>
    </a:dk2>
    <a:lt2>
      <a:srgbClr val="F5F5F5"/>
    </a:lt2>
    <a:accent1>
      <a:srgbClr val="439EB7"/>
    </a:accent1>
    <a:accent2>
      <a:srgbClr val="E28B55"/>
    </a:accent2>
    <a:accent3>
      <a:srgbClr val="DCB64D"/>
    </a:accent3>
    <a:accent4>
      <a:srgbClr val="4CA198"/>
    </a:accent4>
    <a:accent5>
      <a:srgbClr val="835B82"/>
    </a:accent5>
    <a:accent6>
      <a:srgbClr val="645135"/>
    </a:accent6>
    <a:hlink>
      <a:srgbClr val="439EB7"/>
    </a:hlink>
    <a:folHlink>
      <a:srgbClr val="835B82"/>
    </a:folHlink>
  </a:clrScheme>
</a:themeOverride>
</file>

<file path=ppt/theme/themeOverride3.xml><?xml version="1.0" encoding="utf-8"?>
<a:themeOverride xmlns:a="http://schemas.openxmlformats.org/drawingml/2006/main">
  <a:clrScheme name="Headlines">
    <a:dk1>
      <a:sysClr val="windowText" lastClr="000000"/>
    </a:dk1>
    <a:lt1>
      <a:sysClr val="window" lastClr="FFFFFF"/>
    </a:lt1>
    <a:dk2>
      <a:srgbClr val="1D1A1D"/>
    </a:dk2>
    <a:lt2>
      <a:srgbClr val="F5F5F5"/>
    </a:lt2>
    <a:accent1>
      <a:srgbClr val="439EB7"/>
    </a:accent1>
    <a:accent2>
      <a:srgbClr val="E28B55"/>
    </a:accent2>
    <a:accent3>
      <a:srgbClr val="DCB64D"/>
    </a:accent3>
    <a:accent4>
      <a:srgbClr val="4CA198"/>
    </a:accent4>
    <a:accent5>
      <a:srgbClr val="835B82"/>
    </a:accent5>
    <a:accent6>
      <a:srgbClr val="645135"/>
    </a:accent6>
    <a:hlink>
      <a:srgbClr val="439EB7"/>
    </a:hlink>
    <a:folHlink>
      <a:srgbClr val="835B82"/>
    </a:folHlink>
  </a:clrScheme>
</a:themeOverride>
</file>

<file path=ppt/theme/themeOverride4.xml><?xml version="1.0" encoding="utf-8"?>
<a:themeOverride xmlns:a="http://schemas.openxmlformats.org/drawingml/2006/main">
  <a:clrScheme name="Headlines">
    <a:dk1>
      <a:sysClr val="windowText" lastClr="000000"/>
    </a:dk1>
    <a:lt1>
      <a:sysClr val="window" lastClr="FFFFFF"/>
    </a:lt1>
    <a:dk2>
      <a:srgbClr val="1D1A1D"/>
    </a:dk2>
    <a:lt2>
      <a:srgbClr val="F5F5F5"/>
    </a:lt2>
    <a:accent1>
      <a:srgbClr val="439EB7"/>
    </a:accent1>
    <a:accent2>
      <a:srgbClr val="E28B55"/>
    </a:accent2>
    <a:accent3>
      <a:srgbClr val="DCB64D"/>
    </a:accent3>
    <a:accent4>
      <a:srgbClr val="4CA198"/>
    </a:accent4>
    <a:accent5>
      <a:srgbClr val="835B82"/>
    </a:accent5>
    <a:accent6>
      <a:srgbClr val="645135"/>
    </a:accent6>
    <a:hlink>
      <a:srgbClr val="439EB7"/>
    </a:hlink>
    <a:folHlink>
      <a:srgbClr val="835B82"/>
    </a:folHlink>
  </a:clrScheme>
</a:themeOverride>
</file>

<file path=ppt/theme/themeOverride5.xml><?xml version="1.0" encoding="utf-8"?>
<a:themeOverride xmlns:a="http://schemas.openxmlformats.org/drawingml/2006/main">
  <a:clrScheme name="Headlines">
    <a:dk1>
      <a:sysClr val="windowText" lastClr="000000"/>
    </a:dk1>
    <a:lt1>
      <a:sysClr val="window" lastClr="FFFFFF"/>
    </a:lt1>
    <a:dk2>
      <a:srgbClr val="1D1A1D"/>
    </a:dk2>
    <a:lt2>
      <a:srgbClr val="F5F5F5"/>
    </a:lt2>
    <a:accent1>
      <a:srgbClr val="439EB7"/>
    </a:accent1>
    <a:accent2>
      <a:srgbClr val="E28B55"/>
    </a:accent2>
    <a:accent3>
      <a:srgbClr val="DCB64D"/>
    </a:accent3>
    <a:accent4>
      <a:srgbClr val="4CA198"/>
    </a:accent4>
    <a:accent5>
      <a:srgbClr val="835B82"/>
    </a:accent5>
    <a:accent6>
      <a:srgbClr val="645135"/>
    </a:accent6>
    <a:hlink>
      <a:srgbClr val="439EB7"/>
    </a:hlink>
    <a:folHlink>
      <a:srgbClr val="835B82"/>
    </a:folHlink>
  </a:clrScheme>
</a:themeOverride>
</file>

<file path=ppt/theme/themeOverride6.xml><?xml version="1.0" encoding="utf-8"?>
<a:themeOverride xmlns:a="http://schemas.openxmlformats.org/drawingml/2006/main">
  <a:clrScheme name="Headlines">
    <a:dk1>
      <a:sysClr val="windowText" lastClr="000000"/>
    </a:dk1>
    <a:lt1>
      <a:sysClr val="window" lastClr="FFFFFF"/>
    </a:lt1>
    <a:dk2>
      <a:srgbClr val="1D1A1D"/>
    </a:dk2>
    <a:lt2>
      <a:srgbClr val="F5F5F5"/>
    </a:lt2>
    <a:accent1>
      <a:srgbClr val="439EB7"/>
    </a:accent1>
    <a:accent2>
      <a:srgbClr val="E28B55"/>
    </a:accent2>
    <a:accent3>
      <a:srgbClr val="DCB64D"/>
    </a:accent3>
    <a:accent4>
      <a:srgbClr val="4CA198"/>
    </a:accent4>
    <a:accent5>
      <a:srgbClr val="835B82"/>
    </a:accent5>
    <a:accent6>
      <a:srgbClr val="645135"/>
    </a:accent6>
    <a:hlink>
      <a:srgbClr val="439EB7"/>
    </a:hlink>
    <a:folHlink>
      <a:srgbClr val="835B82"/>
    </a:folHlink>
  </a:clrScheme>
</a:themeOverride>
</file>

<file path=ppt/theme/themeOverride7.xml><?xml version="1.0" encoding="utf-8"?>
<a:themeOverride xmlns:a="http://schemas.openxmlformats.org/drawingml/2006/main">
  <a:clrScheme name="Headlines">
    <a:dk1>
      <a:sysClr val="windowText" lastClr="000000"/>
    </a:dk1>
    <a:lt1>
      <a:sysClr val="window" lastClr="FFFFFF"/>
    </a:lt1>
    <a:dk2>
      <a:srgbClr val="1D1A1D"/>
    </a:dk2>
    <a:lt2>
      <a:srgbClr val="F5F5F5"/>
    </a:lt2>
    <a:accent1>
      <a:srgbClr val="439EB7"/>
    </a:accent1>
    <a:accent2>
      <a:srgbClr val="E28B55"/>
    </a:accent2>
    <a:accent3>
      <a:srgbClr val="DCB64D"/>
    </a:accent3>
    <a:accent4>
      <a:srgbClr val="4CA198"/>
    </a:accent4>
    <a:accent5>
      <a:srgbClr val="835B82"/>
    </a:accent5>
    <a:accent6>
      <a:srgbClr val="645135"/>
    </a:accent6>
    <a:hlink>
      <a:srgbClr val="439EB7"/>
    </a:hlink>
    <a:folHlink>
      <a:srgbClr val="835B8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483</TotalTime>
  <Words>313</Words>
  <Application>Microsoft Office PowerPoint</Application>
  <PresentationFormat>Widescreen</PresentationFormat>
  <Paragraphs>53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Century Schoolbook</vt:lpstr>
      <vt:lpstr>Corbel</vt:lpstr>
      <vt:lpstr>Headlines</vt:lpstr>
      <vt:lpstr>PowerPoint Presentation</vt:lpstr>
      <vt:lpstr>Human impact on the environment</vt:lpstr>
      <vt:lpstr>Australia’s Stats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Snow cover and Arctic sea ice are decreasing</vt:lpstr>
      <vt:lpstr>PowerPoint Presentation</vt:lpstr>
      <vt:lpstr>PowerPoint Presentation</vt:lpstr>
      <vt:lpstr>PowerPoint Presentation</vt:lpstr>
      <vt:lpstr>What is already being done?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impact on the environment</dc:title>
  <dc:creator>Silvana Luongo</dc:creator>
  <cp:lastModifiedBy>KIRKMAN, Leisa (lkirk46)</cp:lastModifiedBy>
  <cp:revision>28</cp:revision>
  <cp:lastPrinted>2018-11-22T23:02:07Z</cp:lastPrinted>
  <dcterms:created xsi:type="dcterms:W3CDTF">2017-11-09T02:21:27Z</dcterms:created>
  <dcterms:modified xsi:type="dcterms:W3CDTF">2019-06-07T04:14:02Z</dcterms:modified>
</cp:coreProperties>
</file>